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48" r:id="rId1"/>
  </p:sldMasterIdLst>
  <p:notesMasterIdLst>
    <p:notesMasterId r:id="rId21"/>
  </p:notesMasterIdLst>
  <p:sldIdLst>
    <p:sldId id="256" r:id="rId2"/>
    <p:sldId id="269" r:id="rId3"/>
    <p:sldId id="259" r:id="rId4"/>
    <p:sldId id="270" r:id="rId5"/>
    <p:sldId id="260" r:id="rId6"/>
    <p:sldId id="276" r:id="rId7"/>
    <p:sldId id="261" r:id="rId8"/>
    <p:sldId id="271" r:id="rId9"/>
    <p:sldId id="277" r:id="rId10"/>
    <p:sldId id="278" r:id="rId11"/>
    <p:sldId id="280" r:id="rId12"/>
    <p:sldId id="279" r:id="rId13"/>
    <p:sldId id="272" r:id="rId14"/>
    <p:sldId id="265" r:id="rId15"/>
    <p:sldId id="281" r:id="rId16"/>
    <p:sldId id="266" r:id="rId17"/>
    <p:sldId id="282" r:id="rId18"/>
    <p:sldId id="273" r:id="rId19"/>
    <p:sldId id="283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8E3F2BC-6B42-4481-8DD8-89358CEF1AB8}">
          <p14:sldIdLst>
            <p14:sldId id="256"/>
            <p14:sldId id="269"/>
            <p14:sldId id="259"/>
            <p14:sldId id="270"/>
            <p14:sldId id="260"/>
            <p14:sldId id="276"/>
            <p14:sldId id="261"/>
            <p14:sldId id="271"/>
            <p14:sldId id="277"/>
            <p14:sldId id="278"/>
            <p14:sldId id="280"/>
            <p14:sldId id="279"/>
            <p14:sldId id="272"/>
            <p14:sldId id="265"/>
            <p14:sldId id="281"/>
            <p14:sldId id="266"/>
            <p14:sldId id="282"/>
            <p14:sldId id="273"/>
            <p14:sldId id="283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97A1"/>
    <a:srgbClr val="3078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97" d="100"/>
          <a:sy n="97" d="100"/>
        </p:scale>
        <p:origin x="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F2DA28-1778-4890-97A2-5281B8FF5B76}" type="datetimeFigureOut">
              <a:rPr lang="de-DE" smtClean="0"/>
              <a:t>05.12.2019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F9F048-0222-497F-9C45-236EBFD6391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8853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12FB95-A9B8-4C70-9CC7-F8A384C695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DF9DF2-3E19-4C8B-BD44-DA9793038E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E0C392-1EDB-498F-B3CE-EA88E2650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00AE9-33B1-4788-874D-D9F44FCE3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7E97B0-6407-49F9-8463-56A583275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20510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BC84FD-7CB5-4C61-9BED-35814CAB6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C14EED-E8FF-4271-84F2-1FBEF6B331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7290D-6064-48D7-93B7-51B4500832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04057A-6724-43EA-A1A8-B4A58B685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9FC1FB-CB29-4383-892C-74A59B20A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0431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923D798-F5A2-4478-9D67-E0E4FC07690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A4563A-A900-448D-AB4D-F7310863CF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A41CB-1748-4464-BAC4-0731DCC17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55C56C-D4ED-4B99-BD2C-B4F754472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469EBC-3703-4E2D-ABC3-26A9FBDC30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05054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7E7CE-14AF-44A4-9813-A8ED2EED6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34BC06-1C7A-4280-8B60-F3EEA93CC6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F16771-2F93-4768-BCB0-AAB8E87C4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11900"/>
            <a:ext cx="2743200" cy="365125"/>
          </a:xfrm>
        </p:spPr>
        <p:txBody>
          <a:bodyPr/>
          <a:lstStyle>
            <a:lvl1pPr algn="l">
              <a:defRPr sz="1600">
                <a:solidFill>
                  <a:schemeClr val="tx1"/>
                </a:solidFill>
              </a:defRPr>
            </a:lvl1pPr>
          </a:lstStyle>
          <a:p>
            <a:fld id="{28EA5EAD-0035-4CEB-A675-881CACD189CE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63747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EB053-DBD7-4631-BBEA-0BBE8C45E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14254C-DF43-41D0-9973-137A085446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C74508-4D77-4332-B866-051B9E9452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448918-E2F2-42FD-9F57-A75E5CD69D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B30672-135F-4C45-9BB9-DE132B432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59627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7A493-9637-4535-A68B-845138F73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AA0F6C-3878-4BA5-AD82-AE2813F198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756584-21EA-44F1-8B59-09A192AE91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24E192-7F9D-4181-89AD-33B7F5242C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3F30EC-CB29-4FA4-920F-32BF50462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C51AB3-55F6-4C1A-86C5-266C96FF4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81802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7E4A1-8818-4B23-B432-986D78C52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D8618A-3702-4D37-9BD1-B1596A89DE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DB6A45-A49C-411F-821B-98F559F43D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734967-6753-490B-BDBE-978215C56B7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D78065-C778-4D22-954E-B7BBBE53EF8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231A261-2FB0-4735-8135-4A9FA3878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E61D33A-5D3C-4BD1-8115-D133D0946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418B15-93DE-4473-905C-54A7FF8D9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8176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48526-4029-41B2-9480-44ECDF2C7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585F097-9856-40BA-A23C-C994CDE56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4A7282-8946-4DD0-966A-6D346E6AA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3631-65E3-4212-A63C-82D4664E0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148167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ED35A1D-5FD1-4DF5-BE80-E38A7DFF88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F439D1-3DFE-4E3C-91E0-AE78DDA9D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D6F95C-8A57-4842-8B5B-C397FB376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2338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CDFA03-43AA-4C34-B4F8-8E272622D2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DF6315-2228-44F6-8071-080DA71349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F7A95C-1F26-48FA-978A-9A12F6DBD0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BBF5EA-D33C-445D-A8CC-DB8964F8B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2FB398-478B-40CE-BA61-9631E2909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FAF886-11D1-49AA-8FCE-4419EE7D0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25264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7AF65-FDE2-428F-A088-FD4E9B0BA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17C34E8-35B9-4827-8326-FBCB0D56A04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5FF06-11F6-43EE-882F-55885B8F56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32A4495-2D71-43A5-A771-0B44B7920F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125A6F-90CB-4110-BABB-DE4DF085F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D3A8D1-5D00-4C23-8DBC-D717E7A30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9048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253AD29-1C10-418E-A7F4-F4FB9155DE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0E7387-9861-472D-8D9F-BE1767A353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CEA562-F8D0-46D0-BE6C-EA4C80D7F9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83A187-46BA-43D9-A0D3-873AF3FDE8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9B162C-1518-4B19-8096-0AA341ED35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EA5EAD-0035-4CEB-A675-881CACD189CE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7223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ildergebnis für arkit logo transparent">
            <a:extLst>
              <a:ext uri="{FF2B5EF4-FFF2-40B4-BE49-F238E27FC236}">
                <a16:creationId xmlns:a16="http://schemas.microsoft.com/office/drawing/2014/main" id="{C1E10B25-ABE3-43EB-9BB0-4F1119D1B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2784" y="2794000"/>
            <a:ext cx="7029450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8B4DA4A-0EF1-40F6-ADA0-73E7E44D69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400"/>
            <a:ext cx="9144000" cy="2387600"/>
          </a:xfrm>
        </p:spPr>
        <p:txBody>
          <a:bodyPr/>
          <a:lstStyle/>
          <a:p>
            <a:r>
              <a:rPr lang="de-DE" dirty="0" err="1"/>
              <a:t>Bringing</a:t>
            </a:r>
            <a:r>
              <a:rPr lang="de-DE" dirty="0"/>
              <a:t> People </a:t>
            </a:r>
            <a:r>
              <a:rPr lang="de-DE" dirty="0" err="1"/>
              <a:t>into</a:t>
            </a:r>
            <a:r>
              <a:rPr lang="de-DE" dirty="0"/>
              <a:t> AR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0C7CDA-3E9D-4D0C-B6C6-4CC8955DBD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309096"/>
            <a:ext cx="9144000" cy="1655762"/>
          </a:xfrm>
        </p:spPr>
        <p:txBody>
          <a:bodyPr/>
          <a:lstStyle/>
          <a:p>
            <a:endParaRPr lang="de-DE" dirty="0"/>
          </a:p>
          <a:p>
            <a:r>
              <a:rPr lang="de-DE" dirty="0"/>
              <a:t>Huynh Bao </a:t>
            </a:r>
            <a:r>
              <a:rPr lang="de-DE" dirty="0" err="1"/>
              <a:t>Trung</a:t>
            </a:r>
            <a:r>
              <a:rPr lang="de-DE" dirty="0"/>
              <a:t> Nguyen, Andreas Stiller, Luke Gavin</a:t>
            </a:r>
          </a:p>
        </p:txBody>
      </p:sp>
    </p:spTree>
    <p:extLst>
      <p:ext uri="{BB962C8B-B14F-4D97-AF65-F5344CB8AC3E}">
        <p14:creationId xmlns:p14="http://schemas.microsoft.com/office/powerpoint/2010/main" val="2819365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4FC44-2DE9-4ECB-904C-0056B80475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Motion Capture in </a:t>
            </a:r>
            <a:r>
              <a:rPr lang="de-DE" dirty="0" err="1"/>
              <a:t>RealityKit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CB078-74E0-416A-91DD-00912B885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Verify</a:t>
            </a:r>
            <a:r>
              <a:rPr lang="de-DE" dirty="0"/>
              <a:t> Device Support </a:t>
            </a:r>
            <a:r>
              <a:rPr lang="de-DE" dirty="0" err="1"/>
              <a:t>for</a:t>
            </a:r>
            <a:r>
              <a:rPr lang="de-DE" dirty="0"/>
              <a:t> Body Tracking</a:t>
            </a:r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16BF0-E493-4E6F-9048-E82BFFA3D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5" name="Picture 10" descr="Bildergebnis für realitykit logo transparent">
            <a:extLst>
              <a:ext uri="{FF2B5EF4-FFF2-40B4-BE49-F238E27FC236}">
                <a16:creationId xmlns:a16="http://schemas.microsoft.com/office/drawing/2014/main" id="{2E6618EE-92C7-4085-8D27-F43596206A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543" y="130028"/>
            <a:ext cx="2136308" cy="21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19C5BDD3-6D36-4EC9-8AF6-B3B6680BF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9791" y="2447772"/>
            <a:ext cx="9163050" cy="2257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0349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F736F-DE52-46BF-8270-7422B3432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Load </a:t>
            </a:r>
            <a:r>
              <a:rPr lang="de-DE" dirty="0" err="1"/>
              <a:t>Rigged</a:t>
            </a:r>
            <a:r>
              <a:rPr lang="de-DE" dirty="0"/>
              <a:t> Mesh and </a:t>
            </a:r>
            <a:r>
              <a:rPr lang="de-DE" dirty="0" err="1"/>
              <a:t>Tracked</a:t>
            </a:r>
            <a:r>
              <a:rPr lang="de-DE" dirty="0"/>
              <a:t> Person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AF328B-C666-401B-82B1-FB0F0483F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AA11D67-D51B-4130-994A-D614E78342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53677"/>
            <a:ext cx="6786716" cy="4886038"/>
          </a:xfrm>
        </p:spPr>
      </p:pic>
    </p:spTree>
    <p:extLst>
      <p:ext uri="{BB962C8B-B14F-4D97-AF65-F5344CB8AC3E}">
        <p14:creationId xmlns:p14="http://schemas.microsoft.com/office/powerpoint/2010/main" val="9993482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609C3-E1EB-43B2-A782-57BB6CBB4C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location</a:t>
            </a:r>
            <a:r>
              <a:rPr lang="de-DE" dirty="0"/>
              <a:t>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put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character</a:t>
            </a:r>
            <a:endParaRPr lang="de-DE" dirty="0"/>
          </a:p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Add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character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location</a:t>
            </a:r>
            <a:endParaRPr lang="de-DE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A6B8B7-FDA0-4CD6-8E08-53FBB205A5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FE5CAC-84F1-43C6-9A9F-06526B282F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361" y="2190854"/>
            <a:ext cx="4992718" cy="6162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B7EF48-EF66-4179-B562-0B0F4FFF73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69" y="2653195"/>
            <a:ext cx="5595168" cy="57770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3DAD568-F1A8-493A-8229-1506B02E3C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2134" y="4294759"/>
            <a:ext cx="4751970" cy="409172"/>
          </a:xfrm>
          <a:prstGeom prst="rect">
            <a:avLst/>
          </a:prstGeom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F9C432B7-648A-4888-BFCF-E21A4653F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134" y="3204438"/>
            <a:ext cx="7705725" cy="295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29132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899C8D-D72D-4AF2-96EF-636C27C04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>
                <a:latin typeface="Consolas" panose="020B0609020204030204" pitchFamily="49" charset="0"/>
              </a:rPr>
              <a:t>ARSessionDelegate</a:t>
            </a:r>
            <a:r>
              <a:rPr lang="de-DE" dirty="0">
                <a:latin typeface="Consolas" panose="020B0609020204030204" pitchFamily="49" charset="0"/>
              </a:rPr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 </a:t>
            </a:r>
            <a:r>
              <a:rPr lang="de-DE" dirty="0" err="1">
                <a:latin typeface="Consolas" panose="020B0609020204030204" pitchFamily="49" charset="0"/>
              </a:rPr>
              <a:t>ARBodyAnchor</a:t>
            </a:r>
            <a:endParaRPr lang="de-DE" dirty="0">
              <a:latin typeface="Consolas" panose="020B0609020204030204" pitchFamily="49" charset="0"/>
            </a:endParaRPr>
          </a:p>
          <a:p>
            <a:endParaRPr lang="de-DE" dirty="0">
              <a:latin typeface="Consolas" panose="020B0609020204030204" pitchFamily="49" charset="0"/>
            </a:endParaRPr>
          </a:p>
          <a:p>
            <a:endParaRPr lang="de-DE" dirty="0">
              <a:latin typeface="Consolas" panose="020B0609020204030204" pitchFamily="49" charset="0"/>
            </a:endParaRPr>
          </a:p>
          <a:p>
            <a:endParaRPr lang="de-DE" dirty="0">
              <a:latin typeface="Consolas" panose="020B0609020204030204" pitchFamily="49" charset="0"/>
            </a:endParaRPr>
          </a:p>
          <a:p>
            <a:r>
              <a:rPr lang="de-DE" dirty="0" err="1">
                <a:latin typeface="Consolas" panose="020B0609020204030204" pitchFamily="49" charset="0"/>
              </a:rPr>
              <a:t>BodyTrackedEntity</a:t>
            </a:r>
            <a:endParaRPr lang="de-DE" dirty="0">
              <a:latin typeface="Consolas" panose="020B0609020204030204" pitchFamily="49" charset="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28E4FC4-053C-4D12-8EEB-774210F38E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278856"/>
            <a:ext cx="9451181" cy="1150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41947F-A76F-4BE3-9671-686FBB0253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BCDBBE9-09EB-482D-BD96-C2BD16653B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4529" y="1468783"/>
            <a:ext cx="1388039" cy="23897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7CCAB8F-9580-4378-8FD3-83757DB86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3623" y="3785842"/>
            <a:ext cx="1440334" cy="220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862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BB5BFF5-5C53-46F3-8EF7-233418102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5963" cy="714805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29165F-965B-4065-84FE-17D80EA10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419133"/>
            <a:ext cx="2743200" cy="365125"/>
          </a:xfrm>
        </p:spPr>
        <p:txBody>
          <a:bodyPr/>
          <a:lstStyle/>
          <a:p>
            <a:fld id="{28EA5EAD-0035-4CEB-A675-881CACD189CE}" type="slidenum">
              <a:rPr lang="de-DE" smtClean="0">
                <a:solidFill>
                  <a:schemeClr val="bg1"/>
                </a:solidFill>
              </a:rPr>
              <a:pPr/>
              <a:t>13</a:t>
            </a:fld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763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536CD-D389-4A39-B682-C99510136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Extracting</a:t>
            </a:r>
            <a:r>
              <a:rPr lang="de-DE" dirty="0"/>
              <a:t> Data </a:t>
            </a:r>
            <a:r>
              <a:rPr lang="de-DE" dirty="0" err="1"/>
              <a:t>from</a:t>
            </a:r>
            <a:r>
              <a:rPr lang="de-DE" dirty="0"/>
              <a:t> 3D Skeleton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50E4E4-9190-4937-86B4-056915769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12" name="Content Placeholder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92EF1D95-25E3-4A6E-A875-F6ECB204F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3339" y="1542308"/>
            <a:ext cx="8676102" cy="447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84805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043907A3-B1EA-4DE2-B7CA-9A56E6402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520490" cy="685800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DC9F68-1714-436F-A184-7C59164AD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>
                <a:solidFill>
                  <a:schemeClr val="bg1"/>
                </a:solidFill>
              </a:rPr>
              <a:pPr/>
              <a:t>15</a:t>
            </a:fld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7047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B020E-0072-482D-8AD3-F0C1B27E7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Extracting</a:t>
            </a:r>
            <a:r>
              <a:rPr lang="de-DE" dirty="0"/>
              <a:t> Data </a:t>
            </a:r>
            <a:r>
              <a:rPr lang="de-DE" dirty="0" err="1"/>
              <a:t>from</a:t>
            </a:r>
            <a:r>
              <a:rPr lang="de-DE" dirty="0"/>
              <a:t> 2D Skeleton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6A9956-4810-4541-AEEC-54D4E11F6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6" name="Picture 5" descr="A screenshot of text&#10;&#10;Description automatically generated">
            <a:extLst>
              <a:ext uri="{FF2B5EF4-FFF2-40B4-BE49-F238E27FC236}">
                <a16:creationId xmlns:a16="http://schemas.microsoft.com/office/drawing/2014/main" id="{677109CC-E6B1-47EE-9F4B-A178FF47B6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549" y="1474378"/>
            <a:ext cx="6976794" cy="478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388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D32D3E-286B-474B-BF58-141EF03EC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16712"/>
            <a:ext cx="10515600" cy="1325563"/>
          </a:xfrm>
        </p:spPr>
        <p:txBody>
          <a:bodyPr/>
          <a:lstStyle/>
          <a:p>
            <a:pPr algn="ctr"/>
            <a:r>
              <a:rPr lang="de-DE" dirty="0"/>
              <a:t>Demo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14B41A-2329-465C-A9D5-9E983CF73A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8300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49847-D5B5-45B4-AD78-48CBED4E1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de-DE" sz="4800" dirty="0" err="1"/>
              <a:t>Thank</a:t>
            </a:r>
            <a:r>
              <a:rPr lang="de-DE" sz="4800" dirty="0"/>
              <a:t> </a:t>
            </a:r>
            <a:r>
              <a:rPr lang="de-DE" sz="4800" dirty="0" err="1"/>
              <a:t>you</a:t>
            </a:r>
            <a:r>
              <a:rPr lang="de-DE" sz="4800" dirty="0"/>
              <a:t> </a:t>
            </a:r>
            <a:r>
              <a:rPr lang="de-DE" sz="4800" dirty="0" err="1"/>
              <a:t>for</a:t>
            </a:r>
            <a:r>
              <a:rPr lang="de-DE" sz="4800" dirty="0"/>
              <a:t> </a:t>
            </a:r>
            <a:r>
              <a:rPr lang="de-DE" sz="4800" dirty="0" err="1"/>
              <a:t>your</a:t>
            </a:r>
            <a:r>
              <a:rPr lang="de-DE" sz="4800" dirty="0"/>
              <a:t> </a:t>
            </a:r>
            <a:r>
              <a:rPr lang="de-DE" sz="4800" dirty="0" err="1"/>
              <a:t>attention</a:t>
            </a:r>
            <a:endParaRPr lang="de-DE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6954A9-88B5-4071-B818-CCB5FA419D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6970" y="3169315"/>
            <a:ext cx="3100849" cy="76358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de-DE" sz="3600" dirty="0"/>
              <a:t>Any Questions?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B57AA-A104-4A6A-BFE4-F69136F8A6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08651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0B0F7-0FE8-4D87-8EE2-02F4CBE7A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0765" y="1728487"/>
            <a:ext cx="1492045" cy="1325563"/>
          </a:xfrm>
        </p:spPr>
        <p:txBody>
          <a:bodyPr/>
          <a:lstStyle/>
          <a:p>
            <a:pPr algn="ctr"/>
            <a:r>
              <a:rPr lang="en-GB" dirty="0" err="1"/>
              <a:t>ARKit</a:t>
            </a:r>
            <a:endParaRPr lang="de-DE" dirty="0"/>
          </a:p>
        </p:txBody>
      </p:sp>
      <p:pic>
        <p:nvPicPr>
          <p:cNvPr id="11266" name="Picture 2" descr="Ähnliches Foto">
            <a:extLst>
              <a:ext uri="{FF2B5EF4-FFF2-40B4-BE49-F238E27FC236}">
                <a16:creationId xmlns:a16="http://schemas.microsoft.com/office/drawing/2014/main" id="{C52254DF-F55C-4E22-93A8-D076FDDA2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843" y="3787411"/>
            <a:ext cx="4666705" cy="280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Ähnliches Foto">
            <a:extLst>
              <a:ext uri="{FF2B5EF4-FFF2-40B4-BE49-F238E27FC236}">
                <a16:creationId xmlns:a16="http://schemas.microsoft.com/office/drawing/2014/main" id="{EF2BFA21-D3D3-4F5E-9F23-EDDAA60F0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1358" y="2795953"/>
            <a:ext cx="1910860" cy="3839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Bildergebnis für arkit apple face tracking">
            <a:extLst>
              <a:ext uri="{FF2B5EF4-FFF2-40B4-BE49-F238E27FC236}">
                <a16:creationId xmlns:a16="http://schemas.microsoft.com/office/drawing/2014/main" id="{E1329D41-F6D4-4A3C-8433-7C0E641C27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657" y="3907145"/>
            <a:ext cx="4762500" cy="2686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Bildergebnis für arkit body tracking">
            <a:extLst>
              <a:ext uri="{FF2B5EF4-FFF2-40B4-BE49-F238E27FC236}">
                <a16:creationId xmlns:a16="http://schemas.microsoft.com/office/drawing/2014/main" id="{D69A9AFB-5EF2-4140-9EDC-13F984846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658" y="264805"/>
            <a:ext cx="4762500" cy="3118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Ähnliches Foto">
            <a:extLst>
              <a:ext uri="{FF2B5EF4-FFF2-40B4-BE49-F238E27FC236}">
                <a16:creationId xmlns:a16="http://schemas.microsoft.com/office/drawing/2014/main" id="{7424EAD5-4B64-4361-AEDF-9AC692D55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625" y="178305"/>
            <a:ext cx="4602759" cy="3353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FBB84C-6557-4D34-8F69-0E18EF72F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24843" y="6228070"/>
            <a:ext cx="2743200" cy="365125"/>
          </a:xfrm>
        </p:spPr>
        <p:txBody>
          <a:bodyPr/>
          <a:lstStyle/>
          <a:p>
            <a:fld id="{28EA5EAD-0035-4CEB-A675-881CACD189CE}" type="slidenum">
              <a:rPr lang="de-DE" sz="1600" smtClean="0">
                <a:solidFill>
                  <a:schemeClr val="bg1"/>
                </a:solidFill>
              </a:rPr>
              <a:pPr/>
              <a:t>1</a:t>
            </a:fld>
            <a:endParaRPr lang="de-DE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7046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D50B97-9EC3-4B80-8D15-B1DF9F6BA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5127031" cy="1676603"/>
          </a:xfrm>
        </p:spPr>
        <p:txBody>
          <a:bodyPr>
            <a:normAutofit/>
          </a:bodyPr>
          <a:lstStyle/>
          <a:p>
            <a:r>
              <a:rPr lang="de-DE" dirty="0"/>
              <a:t>People</a:t>
            </a:r>
            <a:br>
              <a:rPr lang="de-DE" dirty="0"/>
            </a:br>
            <a:r>
              <a:rPr lang="de-DE" dirty="0" err="1"/>
              <a:t>Occlusion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E670FE-A485-4190-AA8D-54590BE64E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127029" cy="3785419"/>
          </a:xfrm>
        </p:spPr>
        <p:txBody>
          <a:bodyPr>
            <a:normAutofit/>
          </a:bodyPr>
          <a:lstStyle/>
          <a:p>
            <a:r>
              <a:rPr lang="de-DE" dirty="0"/>
              <a:t>Depth-</a:t>
            </a:r>
            <a:r>
              <a:rPr lang="de-DE" dirty="0" err="1"/>
              <a:t>ordering</a:t>
            </a:r>
            <a:r>
              <a:rPr lang="de-DE" dirty="0"/>
              <a:t> </a:t>
            </a:r>
            <a:br>
              <a:rPr lang="de-DE" dirty="0"/>
            </a:br>
            <a:r>
              <a:rPr lang="de-DE" dirty="0" err="1"/>
              <a:t>problem</a:t>
            </a:r>
            <a:endParaRPr lang="de-DE" dirty="0"/>
          </a:p>
          <a:p>
            <a:endParaRPr lang="de-DE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320E129C-D4BA-4C77-8C5C-285EF13CA4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8882" y="629266"/>
            <a:ext cx="8279324" cy="5440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F2A89E8-327F-4490-BDB9-9D469969506B}"/>
              </a:ext>
            </a:extLst>
          </p:cNvPr>
          <p:cNvSpPr/>
          <p:nvPr/>
        </p:nvSpPr>
        <p:spPr>
          <a:xfrm>
            <a:off x="4488426" y="2521974"/>
            <a:ext cx="1927617" cy="15731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652F69-E771-4FBA-8CD3-38C849A3C67C}"/>
              </a:ext>
            </a:extLst>
          </p:cNvPr>
          <p:cNvSpPr/>
          <p:nvPr/>
        </p:nvSpPr>
        <p:spPr>
          <a:xfrm>
            <a:off x="8853948" y="2458064"/>
            <a:ext cx="1927617" cy="15731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3781A7-A522-431C-8B0B-626AE794A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z="1600" smtClean="0">
                <a:solidFill>
                  <a:schemeClr val="tx1"/>
                </a:solidFill>
              </a:rPr>
              <a:pPr/>
              <a:t>2</a:t>
            </a:fld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715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82AB3-BD32-4C1E-A7C9-3EE03EE50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CCCF13-F77F-4424-9654-370EB3F6A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3074" name="Picture 2" descr="Bildergebnis für segmentation buffer arkit">
            <a:extLst>
              <a:ext uri="{FF2B5EF4-FFF2-40B4-BE49-F238E27FC236}">
                <a16:creationId xmlns:a16="http://schemas.microsoft.com/office/drawing/2014/main" id="{5658743E-A8AE-4B4D-91B7-798D9B875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7A8A58-0544-4807-866F-D80C89C9E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z="1600" smtClean="0">
                <a:solidFill>
                  <a:schemeClr val="bg1"/>
                </a:solidFill>
              </a:rPr>
              <a:pPr/>
              <a:t>3</a:t>
            </a:fld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7324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E2A710-1FDF-403E-8DE4-E49D0EE29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People </a:t>
            </a:r>
            <a:r>
              <a:rPr lang="de-DE" dirty="0" err="1"/>
              <a:t>Occlusion</a:t>
            </a:r>
            <a:r>
              <a:rPr lang="de-DE" dirty="0"/>
              <a:t> in </a:t>
            </a:r>
            <a:r>
              <a:rPr lang="de-DE" dirty="0" err="1"/>
              <a:t>RealityKit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A009B-B0F8-4BAD-AB52-CCE0B42F37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55625"/>
          </a:xfrm>
        </p:spPr>
        <p:txBody>
          <a:bodyPr/>
          <a:lstStyle/>
          <a:p>
            <a:r>
              <a:rPr lang="en-US" dirty="0"/>
              <a:t>Verify Device Support for People Occlusion</a:t>
            </a:r>
          </a:p>
        </p:txBody>
      </p:sp>
      <p:pic>
        <p:nvPicPr>
          <p:cNvPr id="4106" name="Picture 10" descr="Bildergebnis für realitykit logo transparent">
            <a:extLst>
              <a:ext uri="{FF2B5EF4-FFF2-40B4-BE49-F238E27FC236}">
                <a16:creationId xmlns:a16="http://schemas.microsoft.com/office/drawing/2014/main" id="{5764A9B9-5848-4DE2-8BCF-96A182284B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208" y="120195"/>
            <a:ext cx="2136308" cy="2136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>
            <a:extLst>
              <a:ext uri="{FF2B5EF4-FFF2-40B4-BE49-F238E27FC236}">
                <a16:creationId xmlns:a16="http://schemas.microsoft.com/office/drawing/2014/main" id="{64A3403B-D45D-49A4-8710-DE60D2936A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381250"/>
            <a:ext cx="9305925" cy="209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7B73BE0B-01A9-417B-92F9-EA28F6EB5A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44" y="4819342"/>
            <a:ext cx="8420100" cy="85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63D87916-2B1B-4881-8420-65EC7A380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36" y="5390688"/>
            <a:ext cx="3924300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DC3CEC-70F3-418F-A35F-C92A534C4A93}"/>
              </a:ext>
            </a:extLst>
          </p:cNvPr>
          <p:cNvSpPr txBox="1"/>
          <p:nvPr/>
        </p:nvSpPr>
        <p:spPr>
          <a:xfrm>
            <a:off x="838200" y="4386436"/>
            <a:ext cx="4029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800" dirty="0" err="1"/>
              <a:t>Enable</a:t>
            </a:r>
            <a:r>
              <a:rPr lang="de-DE" sz="2800" dirty="0"/>
              <a:t> People </a:t>
            </a:r>
            <a:r>
              <a:rPr lang="de-DE" sz="2800" dirty="0" err="1"/>
              <a:t>Occlusion</a:t>
            </a:r>
            <a:endParaRPr lang="de-DE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1AEDC18-5B94-4443-A9B6-E76A6A7CF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537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E8C61-861F-4E12-8738-C86D2B0DD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Disable</a:t>
            </a:r>
            <a:r>
              <a:rPr lang="de-DE" dirty="0"/>
              <a:t> People </a:t>
            </a:r>
            <a:r>
              <a:rPr lang="de-DE" dirty="0" err="1"/>
              <a:t>Occlusion</a:t>
            </a:r>
            <a:endParaRPr lang="de-DE" dirty="0"/>
          </a:p>
        </p:txBody>
      </p:sp>
      <p:pic>
        <p:nvPicPr>
          <p:cNvPr id="12290" name="Picture 2" descr="Screenshot of people occlusion with virtual background.">
            <a:extLst>
              <a:ext uri="{FF2B5EF4-FFF2-40B4-BE49-F238E27FC236}">
                <a16:creationId xmlns:a16="http://schemas.microsoft.com/office/drawing/2014/main" id="{E453D6B6-16ED-4DAC-8712-DADE308F3F9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307201"/>
            <a:ext cx="582026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F14D8C70-FEB5-4D69-AA5D-36616D0D0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98" y="1640451"/>
            <a:ext cx="8220075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>
            <a:extLst>
              <a:ext uri="{FF2B5EF4-FFF2-40B4-BE49-F238E27FC236}">
                <a16:creationId xmlns:a16="http://schemas.microsoft.com/office/drawing/2014/main" id="{F08A254B-11FD-48A6-81D8-C42A8D72A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98" y="2175539"/>
            <a:ext cx="3924300" cy="56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FDBE97-B04C-4686-B8F5-DCB375F761F7}"/>
              </a:ext>
            </a:extLst>
          </p:cNvPr>
          <p:cNvSpPr txBox="1"/>
          <p:nvPr/>
        </p:nvSpPr>
        <p:spPr>
          <a:xfrm>
            <a:off x="713299" y="3323303"/>
            <a:ext cx="572683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Always </a:t>
            </a:r>
            <a:r>
              <a:rPr lang="de-DE" sz="2400" dirty="0" err="1"/>
              <a:t>occlude</a:t>
            </a:r>
            <a:r>
              <a:rPr lang="de-DE" sz="2400" dirty="0"/>
              <a:t> </a:t>
            </a:r>
            <a:r>
              <a:rPr lang="de-DE" sz="2400" dirty="0" err="1"/>
              <a:t>persons</a:t>
            </a:r>
            <a:r>
              <a:rPr lang="de-DE" sz="2400" dirty="0"/>
              <a:t>:</a:t>
            </a:r>
          </a:p>
          <a:p>
            <a:r>
              <a:rPr lang="de-DE" sz="2400" dirty="0">
                <a:latin typeface="Consolas" panose="020B0609020204030204" pitchFamily="49" charset="0"/>
              </a:rPr>
              <a:t>  </a:t>
            </a:r>
            <a:r>
              <a:rPr lang="de-DE" sz="2000" dirty="0" err="1">
                <a:solidFill>
                  <a:srgbClr val="3D97A1"/>
                </a:solidFill>
                <a:latin typeface="Consolas" panose="020B0609020204030204" pitchFamily="49" charset="0"/>
              </a:rPr>
              <a:t>personSegmentation</a:t>
            </a:r>
            <a:endParaRPr lang="de-DE" sz="2000" dirty="0">
              <a:solidFill>
                <a:srgbClr val="3D97A1"/>
              </a:solidFill>
              <a:latin typeface="Consolas" panose="020B0609020204030204" pitchFamily="49" charset="0"/>
            </a:endParaRPr>
          </a:p>
          <a:p>
            <a:endParaRPr lang="de-DE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 err="1"/>
              <a:t>Occlude</a:t>
            </a:r>
            <a:r>
              <a:rPr lang="de-DE" sz="2400" dirty="0"/>
              <a:t> </a:t>
            </a:r>
            <a:r>
              <a:rPr lang="de-DE" sz="2400" dirty="0" err="1"/>
              <a:t>persons</a:t>
            </a:r>
            <a:r>
              <a:rPr lang="de-DE" sz="2400" dirty="0"/>
              <a:t> </a:t>
            </a:r>
            <a:r>
              <a:rPr lang="de-DE" sz="2400" dirty="0" err="1"/>
              <a:t>depending</a:t>
            </a:r>
            <a:r>
              <a:rPr lang="de-DE" sz="2400" dirty="0"/>
              <a:t> on </a:t>
            </a:r>
            <a:r>
              <a:rPr lang="de-DE" sz="2400" dirty="0" err="1"/>
              <a:t>depth</a:t>
            </a:r>
            <a:r>
              <a:rPr lang="de-DE" sz="2400" dirty="0"/>
              <a:t>:</a:t>
            </a:r>
          </a:p>
          <a:p>
            <a:r>
              <a:rPr lang="de-DE" sz="2400" dirty="0">
                <a:latin typeface="Consolas" panose="020B0609020204030204" pitchFamily="49" charset="0"/>
              </a:rPr>
              <a:t>  </a:t>
            </a:r>
            <a:r>
              <a:rPr lang="de-DE" sz="2000" dirty="0" err="1">
                <a:solidFill>
                  <a:srgbClr val="3D97A1"/>
                </a:solidFill>
                <a:latin typeface="Consolas" panose="020B0609020204030204" pitchFamily="49" charset="0"/>
              </a:rPr>
              <a:t>personSegmentationWithDepth</a:t>
            </a:r>
            <a:endParaRPr lang="de-DE" sz="2400" dirty="0">
              <a:solidFill>
                <a:srgbClr val="3D97A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2B84BE-D77C-4118-A031-6DAD3FCA8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49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A2BC6A-BB4A-4465-8176-20A94FA5BD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SceneKit</a:t>
            </a:r>
            <a:endParaRPr lang="de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9BE6CF-DC26-48AF-8ED4-D4DCB41B97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32068"/>
          </a:xfrm>
        </p:spPr>
        <p:txBody>
          <a:bodyPr/>
          <a:lstStyle/>
          <a:p>
            <a:r>
              <a:rPr lang="de-DE" dirty="0" err="1"/>
              <a:t>Backwards</a:t>
            </a:r>
            <a:r>
              <a:rPr lang="de-DE" dirty="0"/>
              <a:t> </a:t>
            </a:r>
            <a:r>
              <a:rPr lang="de-DE" dirty="0" err="1"/>
              <a:t>compatible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>
                <a:latin typeface="Consolas" panose="020B0609020204030204" pitchFamily="49" charset="0"/>
              </a:rPr>
              <a:t>ARSCNView</a:t>
            </a:r>
            <a:endParaRPr lang="de-DE" dirty="0">
              <a:latin typeface="Consolas" panose="020B0609020204030204" pitchFamily="49" charset="0"/>
            </a:endParaRPr>
          </a:p>
          <a:p>
            <a:r>
              <a:rPr lang="de-DE" dirty="0"/>
              <a:t>Transparency Problems</a:t>
            </a:r>
          </a:p>
        </p:txBody>
      </p:sp>
      <p:pic>
        <p:nvPicPr>
          <p:cNvPr id="9218" name="Picture 2" descr="Ähnliches Foto">
            <a:extLst>
              <a:ext uri="{FF2B5EF4-FFF2-40B4-BE49-F238E27FC236}">
                <a16:creationId xmlns:a16="http://schemas.microsoft.com/office/drawing/2014/main" id="{B5CC0962-FEDA-4BC5-89E3-A268E118D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7467" y="885057"/>
            <a:ext cx="1611261" cy="1611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FD1DF8A-7EE8-4637-871C-7F6F1295C3D4}"/>
              </a:ext>
            </a:extLst>
          </p:cNvPr>
          <p:cNvSpPr txBox="1">
            <a:spLocks/>
          </p:cNvSpPr>
          <p:nvPr/>
        </p:nvSpPr>
        <p:spPr>
          <a:xfrm>
            <a:off x="838200" y="303007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 err="1"/>
              <a:t>Metal</a:t>
            </a:r>
            <a:endParaRPr lang="de-DE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FDD9639-5094-4ED6-98CC-A10D1B71D9B2}"/>
              </a:ext>
            </a:extLst>
          </p:cNvPr>
          <p:cNvSpPr txBox="1">
            <a:spLocks/>
          </p:cNvSpPr>
          <p:nvPr/>
        </p:nvSpPr>
        <p:spPr>
          <a:xfrm>
            <a:off x="803787" y="4428020"/>
            <a:ext cx="10515600" cy="14083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Custom </a:t>
            </a:r>
            <a:r>
              <a:rPr lang="de-DE" dirty="0" err="1"/>
              <a:t>composition</a:t>
            </a:r>
            <a:endParaRPr lang="de-DE" dirty="0"/>
          </a:p>
          <a:p>
            <a:r>
              <a:rPr lang="de-DE" dirty="0" err="1"/>
              <a:t>Integrate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own </a:t>
            </a:r>
            <a:r>
              <a:rPr lang="de-DE" dirty="0" err="1"/>
              <a:t>renderer</a:t>
            </a:r>
            <a:endParaRPr lang="de-DE" dirty="0"/>
          </a:p>
        </p:txBody>
      </p:sp>
      <p:pic>
        <p:nvPicPr>
          <p:cNvPr id="7" name="Picture 2" descr="Ähnliches Foto">
            <a:extLst>
              <a:ext uri="{FF2B5EF4-FFF2-40B4-BE49-F238E27FC236}">
                <a16:creationId xmlns:a16="http://schemas.microsoft.com/office/drawing/2014/main" id="{2EEAE97C-6D94-4299-A84A-496CBF7EB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505" y="3378426"/>
            <a:ext cx="2099187" cy="209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1F5255F-FDB8-4CE1-9546-EA2F66880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50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5271A7-129C-4B8F-8107-E37B2BE38FD4}"/>
              </a:ext>
            </a:extLst>
          </p:cNvPr>
          <p:cNvSpPr txBox="1"/>
          <p:nvPr/>
        </p:nvSpPr>
        <p:spPr>
          <a:xfrm>
            <a:off x="518189" y="2705724"/>
            <a:ext cx="206973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4400" dirty="0"/>
              <a:t>Body </a:t>
            </a:r>
          </a:p>
          <a:p>
            <a:pPr algn="ctr"/>
            <a:r>
              <a:rPr lang="de-DE" sz="4400" dirty="0"/>
              <a:t>Tracking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D6EA21-94B8-44B7-B4C9-0856652E2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EA5EAD-0035-4CEB-A675-881CACD189CE}" type="slidenum">
              <a:rPr lang="de-DE" smtClean="0"/>
              <a:pPr/>
              <a:t>7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EF0A3D9-65C1-4C00-A0CC-B1AB97D28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6994" y="407330"/>
            <a:ext cx="8670875" cy="6043337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2385446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3BA60-E537-49B7-8D66-CF2347FB7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38200" y="6311900"/>
            <a:ext cx="2743200" cy="365125"/>
          </a:xfrm>
        </p:spPr>
        <p:txBody>
          <a:bodyPr/>
          <a:lstStyle/>
          <a:p>
            <a:fld id="{28EA5EAD-0035-4CEB-A675-881CACD189CE}" type="slidenum">
              <a:rPr lang="de-DE" smtClean="0">
                <a:solidFill>
                  <a:schemeClr val="bg1"/>
                </a:solidFill>
              </a:rPr>
              <a:pPr/>
              <a:t>8</a:t>
            </a:fld>
            <a:endParaRPr lang="de-DE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60B76C-83BF-45A4-84C5-685A5D208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5832" y="1258529"/>
            <a:ext cx="2849103" cy="42426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8ABEE8-44E2-42A2-BFD0-8ABE793DD2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5394" y="1853381"/>
            <a:ext cx="3058394" cy="377066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559224-BD01-4A0E-A550-B605026D4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6721" y="1720645"/>
            <a:ext cx="3536918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398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141</Words>
  <Application>Microsoft Office PowerPoint</Application>
  <PresentationFormat>Widescreen</PresentationFormat>
  <Paragraphs>63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Consolas</vt:lpstr>
      <vt:lpstr>Office Theme</vt:lpstr>
      <vt:lpstr>Bringing People into AR</vt:lpstr>
      <vt:lpstr>ARKit</vt:lpstr>
      <vt:lpstr>People Occlusion</vt:lpstr>
      <vt:lpstr>PowerPoint Presentation</vt:lpstr>
      <vt:lpstr>People Occlusion in RealityKit</vt:lpstr>
      <vt:lpstr>Disable People Occlusion</vt:lpstr>
      <vt:lpstr>SceneKit</vt:lpstr>
      <vt:lpstr>PowerPoint Presentation</vt:lpstr>
      <vt:lpstr>PowerPoint Presentation</vt:lpstr>
      <vt:lpstr>Motion Capture in RealityKit</vt:lpstr>
      <vt:lpstr>Load Rigged Mesh and Tracked Person</vt:lpstr>
      <vt:lpstr>PowerPoint Presentation</vt:lpstr>
      <vt:lpstr>PowerPoint Presentation</vt:lpstr>
      <vt:lpstr>PowerPoint Presentation</vt:lpstr>
      <vt:lpstr>Extracting Data from 3D Skeleton</vt:lpstr>
      <vt:lpstr>PowerPoint Presentation</vt:lpstr>
      <vt:lpstr>Extracting Data from 2D Skeleton</vt:lpstr>
      <vt:lpstr>Demo 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Bringing People into AR</dc:title>
  <dc:creator>Andreas Stiller</dc:creator>
  <cp:lastModifiedBy>Andreas Stiller</cp:lastModifiedBy>
  <cp:revision>31</cp:revision>
  <dcterms:created xsi:type="dcterms:W3CDTF">2019-11-30T16:26:00Z</dcterms:created>
  <dcterms:modified xsi:type="dcterms:W3CDTF">2019-12-05T16:07:10Z</dcterms:modified>
</cp:coreProperties>
</file>